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9" r:id="rId5"/>
    <p:sldId id="261" r:id="rId6"/>
    <p:sldId id="262" r:id="rId7"/>
    <p:sldId id="281" r:id="rId8"/>
    <p:sldId id="267" r:id="rId9"/>
    <p:sldId id="278" r:id="rId10"/>
    <p:sldId id="280" r:id="rId11"/>
    <p:sldId id="275" r:id="rId12"/>
    <p:sldId id="276" r:id="rId13"/>
    <p:sldId id="277" r:id="rId14"/>
    <p:sldId id="279" r:id="rId15"/>
    <p:sldId id="26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210 디딤고딕 Bold" panose="020B0600000101010101" charset="-127"/>
      <p:regular r:id="rId22"/>
    </p:embeddedFont>
    <p:embeddedFont>
      <p:font typeface="210 디딤고딕 Light" panose="020B0600000101010101" charset="-127"/>
      <p:regular r:id="rId23"/>
    </p:embeddedFont>
    <p:embeddedFont>
      <p:font typeface="210 디딤고딕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Gotham Bold" panose="020B0600000101010101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2E"/>
    <a:srgbClr val="F1F1F1"/>
    <a:srgbClr val="101C52"/>
    <a:srgbClr val="000000"/>
    <a:srgbClr val="525252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5" autoAdjust="0"/>
    <p:restoredTop sz="95006" autoAdjust="0"/>
  </p:normalViewPr>
  <p:slideViewPr>
    <p:cSldViewPr>
      <p:cViewPr varScale="1">
        <p:scale>
          <a:sx n="74" d="100"/>
          <a:sy n="74" d="100"/>
        </p:scale>
        <p:origin x="60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87B9-59AD-426F-A9BC-CE4B1CE5DB23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04F25-1D50-4818-BC2A-F18B5550B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3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04F25-1D50-4818-BC2A-F18B5550B4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3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04F25-1D50-4818-BC2A-F18B5550B4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8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419100"/>
            <a:ext cx="4889793" cy="1188246"/>
            <a:chOff x="0" y="-45010"/>
            <a:chExt cx="2521624" cy="312953"/>
          </a:xfrm>
        </p:grpSpPr>
        <p:sp>
          <p:nvSpPr>
            <p:cNvPr id="3" name="Freeform 3"/>
            <p:cNvSpPr/>
            <p:nvPr/>
          </p:nvSpPr>
          <p:spPr>
            <a:xfrm>
              <a:off x="0" y="-16435"/>
              <a:ext cx="2521624" cy="255803"/>
            </a:xfrm>
            <a:custGeom>
              <a:avLst/>
              <a:gdLst/>
              <a:ahLst/>
              <a:cxnLst/>
              <a:rect l="l" t="t" r="r" b="b"/>
              <a:pathLst>
                <a:path w="2521624" h="255803">
                  <a:moveTo>
                    <a:pt x="0" y="0"/>
                  </a:moveTo>
                  <a:lnTo>
                    <a:pt x="2521624" y="0"/>
                  </a:lnTo>
                  <a:lnTo>
                    <a:pt x="2521624" y="255803"/>
                  </a:lnTo>
                  <a:lnTo>
                    <a:pt x="0" y="255803"/>
                  </a:lnTo>
                  <a:close/>
                </a:path>
              </a:pathLst>
            </a:custGeom>
            <a:solidFill>
              <a:srgbClr val="101C5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5010"/>
              <a:ext cx="2521624" cy="312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altLang="ko-KR" sz="2699" dirty="0" smtClean="0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Safe Mall </a:t>
              </a:r>
              <a:r>
                <a:rPr lang="ko-KR" altLang="en-US" sz="2699" dirty="0" smtClean="0">
                  <a:solidFill>
                    <a:srgbClr val="FFFFFF"/>
                  </a:solidFill>
                  <a:latin typeface="210 디딤고딕 Bold"/>
                  <a:ea typeface="210 디딤고딕 Bold"/>
                </a:rPr>
                <a:t>프로젝트 발표</a:t>
              </a:r>
              <a:endParaRPr lang="en-US" sz="2699" dirty="0">
                <a:solidFill>
                  <a:srgbClr val="FFFFFF"/>
                </a:solidFill>
                <a:latin typeface="210 디딤고딕 Bold"/>
                <a:ea typeface="210 디딤고딕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6393" y="1853341"/>
            <a:ext cx="6762634" cy="141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4"/>
              </a:lnSpc>
            </a:pPr>
            <a:r>
              <a:rPr lang="en-US" sz="9499" dirty="0">
                <a:solidFill>
                  <a:srgbClr val="101C52"/>
                </a:solidFill>
                <a:latin typeface="210 디딤고딕 Bold"/>
              </a:rPr>
              <a:t>Safe Mall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4C3B17-48E6-7FE3-A4F1-B666CFE4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3162300"/>
            <a:ext cx="4597400" cy="45791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TextBox 7"/>
          <p:cNvSpPr txBox="1"/>
          <p:nvPr/>
        </p:nvSpPr>
        <p:spPr>
          <a:xfrm>
            <a:off x="11734800" y="8581753"/>
            <a:ext cx="6207531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057"/>
              </a:lnSpc>
            </a:pPr>
            <a:r>
              <a:rPr lang="en-US" altLang="ko-KR" sz="3121" dirty="0" smtClean="0">
                <a:solidFill>
                  <a:srgbClr val="101C52"/>
                </a:solidFill>
                <a:latin typeface="210 디딤고딕"/>
                <a:ea typeface="210 디딤고딕"/>
              </a:rPr>
              <a:t>4</a:t>
            </a:r>
            <a:r>
              <a:rPr lang="ko-KR" altLang="en-US" sz="3121" dirty="0" smtClean="0">
                <a:solidFill>
                  <a:srgbClr val="101C52"/>
                </a:solidFill>
                <a:latin typeface="210 디딤고딕"/>
                <a:ea typeface="210 디딤고딕"/>
              </a:rPr>
              <a:t>조</a:t>
            </a:r>
            <a:r>
              <a:rPr lang="en-US" altLang="ko-KR" sz="3121" dirty="0" smtClean="0">
                <a:solidFill>
                  <a:srgbClr val="101C52"/>
                </a:solidFill>
                <a:latin typeface="210 디딤고딕"/>
                <a:ea typeface="210 디딤고딕"/>
              </a:rPr>
              <a:t>: </a:t>
            </a:r>
            <a:r>
              <a:rPr lang="ko-KR" altLang="en-US" sz="3121" dirty="0" smtClean="0">
                <a:solidFill>
                  <a:srgbClr val="101C52"/>
                </a:solidFill>
                <a:latin typeface="210 디딤고딕"/>
                <a:ea typeface="210 디딤고딕"/>
              </a:rPr>
              <a:t>김동인</a:t>
            </a:r>
            <a:r>
              <a:rPr lang="en-US" altLang="ko-KR" sz="3121" dirty="0" smtClean="0">
                <a:solidFill>
                  <a:srgbClr val="101C52"/>
                </a:solidFill>
                <a:latin typeface="210 디딤고딕"/>
                <a:ea typeface="210 디딤고딕"/>
              </a:rPr>
              <a:t>, </a:t>
            </a:r>
            <a:r>
              <a:rPr lang="ko-KR" altLang="en-US" sz="3121" dirty="0" err="1" smtClean="0">
                <a:solidFill>
                  <a:srgbClr val="101C52"/>
                </a:solidFill>
                <a:latin typeface="210 디딤고딕"/>
                <a:ea typeface="210 디딤고딕"/>
              </a:rPr>
              <a:t>전민우</a:t>
            </a:r>
            <a:r>
              <a:rPr lang="en-US" altLang="ko-KR" sz="3121" dirty="0" smtClean="0">
                <a:solidFill>
                  <a:srgbClr val="101C52"/>
                </a:solidFill>
                <a:latin typeface="210 디딤고딕"/>
                <a:ea typeface="210 디딤고딕"/>
              </a:rPr>
              <a:t>, </a:t>
            </a:r>
            <a:r>
              <a:rPr lang="ko-KR" altLang="en-US" sz="3121" dirty="0" err="1" smtClean="0">
                <a:solidFill>
                  <a:srgbClr val="101C52"/>
                </a:solidFill>
                <a:latin typeface="210 디딤고딕"/>
                <a:ea typeface="210 디딤고딕"/>
              </a:rPr>
              <a:t>조동수</a:t>
            </a:r>
            <a:r>
              <a:rPr lang="en-US" altLang="ko-KR" sz="3121" dirty="0" smtClean="0">
                <a:solidFill>
                  <a:srgbClr val="101C52"/>
                </a:solidFill>
                <a:latin typeface="210 디딤고딕"/>
                <a:ea typeface="210 디딤고딕"/>
              </a:rPr>
              <a:t>, </a:t>
            </a:r>
            <a:r>
              <a:rPr lang="ko-KR" altLang="en-US" sz="3121" dirty="0" smtClean="0">
                <a:solidFill>
                  <a:srgbClr val="101C52"/>
                </a:solidFill>
                <a:latin typeface="210 디딤고딕"/>
                <a:ea typeface="210 디딤고딕"/>
              </a:rPr>
              <a:t>황동현</a:t>
            </a:r>
            <a:endParaRPr lang="en-US" sz="3121" dirty="0">
              <a:solidFill>
                <a:srgbClr val="101C52"/>
              </a:solidFill>
              <a:latin typeface="210 디딤고딕"/>
              <a:ea typeface="210 디딤고딕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4706600" y="9105900"/>
            <a:ext cx="3438573" cy="1091699"/>
            <a:chOff x="14478000" y="9178666"/>
            <a:chExt cx="3438573" cy="109169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0" y="9178666"/>
              <a:ext cx="2729248" cy="1091699"/>
            </a:xfrm>
            <a:prstGeom prst="rect">
              <a:avLst/>
            </a:prstGeom>
          </p:spPr>
        </p:pic>
        <p:sp>
          <p:nvSpPr>
            <p:cNvPr id="12" name="TextBox 7"/>
            <p:cNvSpPr txBox="1"/>
            <p:nvPr/>
          </p:nvSpPr>
          <p:spPr>
            <a:xfrm>
              <a:off x="14563773" y="9494515"/>
              <a:ext cx="3352800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057"/>
                </a:lnSpc>
              </a:pPr>
              <a:r>
                <a:rPr lang="ko-KR" altLang="en-US" sz="2400" b="1" dirty="0" smtClean="0">
                  <a:solidFill>
                    <a:srgbClr val="101C52"/>
                  </a:solidFill>
                  <a:latin typeface="210 디딤고딕"/>
                  <a:ea typeface="210 디딤고딕"/>
                </a:rPr>
                <a:t>코리아 </a:t>
              </a:r>
              <a:r>
                <a:rPr lang="en-US" altLang="ko-KR" sz="2400" b="1" dirty="0" smtClean="0">
                  <a:solidFill>
                    <a:srgbClr val="101C52"/>
                  </a:solidFill>
                  <a:latin typeface="210 디딤고딕"/>
                  <a:ea typeface="210 디딤고딕"/>
                </a:rPr>
                <a:t>IT </a:t>
              </a:r>
              <a:r>
                <a:rPr lang="ko-KR" altLang="en-US" sz="2400" b="1" dirty="0" smtClean="0">
                  <a:solidFill>
                    <a:srgbClr val="101C52"/>
                  </a:solidFill>
                  <a:latin typeface="210 디딤고딕"/>
                  <a:ea typeface="210 디딤고딕"/>
                </a:rPr>
                <a:t>아카데미</a:t>
              </a:r>
              <a:endParaRPr lang="en-US" sz="2400" b="1" dirty="0">
                <a:solidFill>
                  <a:srgbClr val="101C52"/>
                </a:solidFill>
                <a:latin typeface="210 디딤고딕"/>
                <a:ea typeface="210 디딤고딕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382377"/>
            <a:ext cx="3702659" cy="3750129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4270679" y="5981700"/>
            <a:ext cx="9334500" cy="89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sng" strike="noStrike" kern="1200" cap="none" spc="0" normalizeH="0" baseline="0" noProof="0" dirty="0" smtClean="0">
                <a:ln>
                  <a:noFill/>
                </a:ln>
                <a:solidFill>
                  <a:srgbClr val="101C52"/>
                </a:solidFill>
                <a:effectLst/>
                <a:uLnTx/>
                <a:uFillTx/>
                <a:latin typeface="210 디딤고딕 Bold" panose="020B0600000101010101" charset="-127"/>
                <a:ea typeface="210 디딤고딕 Bold" panose="020B0600000101010101" charset="-127"/>
                <a:cs typeface="+mn-cs"/>
              </a:rPr>
              <a:t>4. </a:t>
            </a:r>
            <a:r>
              <a:rPr kumimoji="0" lang="ko-KR" altLang="en-US" sz="4000" b="0" i="0" u="sng" strike="noStrike" kern="1200" cap="none" spc="0" normalizeH="0" baseline="0" noProof="0" dirty="0" smtClean="0">
                <a:ln>
                  <a:noFill/>
                </a:ln>
                <a:solidFill>
                  <a:srgbClr val="101C52"/>
                </a:solidFill>
                <a:effectLst/>
                <a:uLnTx/>
                <a:uFillTx/>
                <a:latin typeface="210 디딤고딕 Bold" panose="020B0600000101010101" charset="-127"/>
                <a:ea typeface="210 디딤고딕 Bold" panose="020B0600000101010101" charset="-127"/>
                <a:cs typeface="+mn-cs"/>
              </a:rPr>
              <a:t>시연</a:t>
            </a:r>
            <a:endParaRPr kumimoji="0" lang="en-US" sz="4000" b="0" i="0" u="sng" strike="noStrike" kern="1200" cap="none" spc="0" normalizeH="0" baseline="0" noProof="0" dirty="0">
              <a:ln>
                <a:noFill/>
              </a:ln>
              <a:solidFill>
                <a:srgbClr val="101C52"/>
              </a:solidFill>
              <a:effectLst/>
              <a:uLnTx/>
              <a:uFillTx/>
              <a:latin typeface="210 디딤고딕 Bold" panose="020B0600000101010101" charset="-127"/>
              <a:ea typeface="210 디딤고딕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12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7" y="0"/>
            <a:ext cx="18284371" cy="102870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00317" y="420439"/>
            <a:ext cx="93345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altLang="ko-KR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5. </a:t>
            </a:r>
            <a:r>
              <a:rPr lang="ko-KR" alt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발전가능성</a:t>
            </a:r>
            <a:r>
              <a:rPr lang="en-US" altLang="ko-KR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, </a:t>
            </a:r>
            <a:r>
              <a:rPr lang="ko-KR" altLang="en-US" sz="4000" u="sng" dirty="0" smtClean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기대효과</a:t>
            </a:r>
            <a:endParaRPr lang="en-US" sz="4000" u="sng" dirty="0">
              <a:solidFill>
                <a:srgbClr val="101C52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21876" y="1711303"/>
            <a:ext cx="2882448" cy="1076239"/>
          </a:xfrm>
          <a:prstGeom prst="roundRect">
            <a:avLst>
              <a:gd name="adj" fmla="val 44963"/>
            </a:avLst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21874" y="1935608"/>
            <a:ext cx="288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발전가능성</a:t>
            </a:r>
          </a:p>
        </p:txBody>
      </p:sp>
      <p:sp>
        <p:nvSpPr>
          <p:cNvPr id="4" name="모서리가 둥근 직사각형 26">
            <a:extLst>
              <a:ext uri="{FF2B5EF4-FFF2-40B4-BE49-F238E27FC236}">
                <a16:creationId xmlns:a16="http://schemas.microsoft.com/office/drawing/2014/main" id="{168D8B79-82E8-D86B-2036-4307935EC6EF}"/>
              </a:ext>
            </a:extLst>
          </p:cNvPr>
          <p:cNvSpPr/>
          <p:nvPr/>
        </p:nvSpPr>
        <p:spPr>
          <a:xfrm>
            <a:off x="7810500" y="3412715"/>
            <a:ext cx="9334500" cy="1547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01C5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7"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서울시 데이터뿐만 아니라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전국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단위의 데이터</a:t>
            </a:r>
            <a:r>
              <a:rPr lang="ko-KR" altLang="en-US" sz="24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를 </a:t>
            </a: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제공받는다면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정확도와 범위</a:t>
            </a: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를 </a:t>
            </a:r>
            <a:r>
              <a:rPr lang="ko-KR" altLang="en-US" sz="24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더욱 </a:t>
            </a: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향상시킬 </a:t>
            </a:r>
            <a:r>
              <a:rPr lang="ko-KR" altLang="en-US" sz="24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수 있다</a:t>
            </a:r>
            <a:r>
              <a:rPr lang="en-US" altLang="ko-KR" sz="24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E885FF-7CC9-FB85-09C4-D09E9A5F0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080" y="3146711"/>
            <a:ext cx="1957346" cy="19573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C1FE7C-7A37-1457-04A6-92A81D609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269" y="3232996"/>
            <a:ext cx="1784775" cy="1784775"/>
          </a:xfrm>
          <a:prstGeom prst="rect">
            <a:avLst/>
          </a:prstGeom>
        </p:spPr>
      </p:pic>
      <p:sp>
        <p:nvSpPr>
          <p:cNvPr id="12" name="모서리가 둥근 직사각형 26">
            <a:extLst>
              <a:ext uri="{FF2B5EF4-FFF2-40B4-BE49-F238E27FC236}">
                <a16:creationId xmlns:a16="http://schemas.microsoft.com/office/drawing/2014/main" id="{FB06A2B4-29A5-83F9-5760-B0EC45829A98}"/>
              </a:ext>
            </a:extLst>
          </p:cNvPr>
          <p:cNvSpPr/>
          <p:nvPr/>
        </p:nvSpPr>
        <p:spPr>
          <a:xfrm>
            <a:off x="7810500" y="5892267"/>
            <a:ext cx="9334500" cy="1547248"/>
          </a:xfrm>
          <a:prstGeom prst="roundRect">
            <a:avLst>
              <a:gd name="adj" fmla="val 50000"/>
            </a:avLst>
          </a:prstGeom>
          <a:noFill/>
          <a:ln>
            <a:solidFill>
              <a:srgbClr val="101C5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7"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사용자와 관리자 간의 지속적인 커뮤니케이션을 통해</a:t>
            </a:r>
            <a:endParaRPr lang="en-US" altLang="ko-KR" sz="2400" dirty="0" smtClean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marL="0" lvl="7"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서비스 성능 개선과</a:t>
            </a:r>
            <a:r>
              <a:rPr lang="en-US" altLang="ko-KR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데이터 </a:t>
            </a:r>
            <a:r>
              <a:rPr lang="ko-KR" altLang="en-US" sz="2400" dirty="0" err="1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최신화</a:t>
            </a:r>
            <a:r>
              <a:rPr lang="ko-KR" altLang="en-US" sz="2400" dirty="0" err="1">
                <a:solidFill>
                  <a:srgbClr val="0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를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할 수 있다</a:t>
            </a:r>
            <a:r>
              <a:rPr lang="en-US" altLang="ko-KR" sz="24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6356C3-F13F-1BF3-C52F-88FB8FF8C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056" y="6105693"/>
            <a:ext cx="1547248" cy="1547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97084C-7FD2-5B66-3A01-20EB9E38E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178" y="6105693"/>
            <a:ext cx="1547248" cy="15472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529BE5-2F65-E354-DC06-E68DD24ED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5567" y="6208414"/>
            <a:ext cx="1000274" cy="10002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206CE62-7A47-BA27-ACB1-8F9C346DF0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733635" y="37251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757483" y="1205131"/>
            <a:ext cx="2882448" cy="746023"/>
          </a:xfrm>
          <a:prstGeom prst="roundRect">
            <a:avLst>
              <a:gd name="adj" fmla="val 44963"/>
            </a:avLst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57480" y="1313656"/>
            <a:ext cx="288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디딤고딕" panose="020B0600000101010101" charset="-127"/>
                <a:ea typeface="210 디딤고딕" panose="020B0600000101010101" charset="-127"/>
                <a:cs typeface="+mn-cs"/>
              </a:rPr>
              <a:t>기대 효과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디딤고딕" panose="020B0600000101010101" charset="-127"/>
              <a:ea typeface="210 디딤고딕" panose="020B0600000101010101" charset="-127"/>
              <a:cs typeface="+mn-cs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639522" y="2338475"/>
            <a:ext cx="5105401" cy="7336134"/>
          </a:xfrm>
          <a:prstGeom prst="roundRect">
            <a:avLst>
              <a:gd name="adj" fmla="val 25313"/>
            </a:avLst>
          </a:prstGeom>
          <a:noFill/>
          <a:ln>
            <a:solidFill>
              <a:srgbClr val="101C5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점점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증가하는 온라인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쇼핑 추세에서 안전한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온라인 쇼핑환경을 조성하여 </a:t>
            </a:r>
            <a:r>
              <a:rPr lang="ko-KR" altLang="en-US" sz="28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디지털 소비 문화 발전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에 기여할 수 있다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</p:txBody>
      </p:sp>
      <p:sp>
        <p:nvSpPr>
          <p:cNvPr id="10" name="모서리가 둥근 직사각형 26">
            <a:extLst>
              <a:ext uri="{FF2B5EF4-FFF2-40B4-BE49-F238E27FC236}">
                <a16:creationId xmlns:a16="http://schemas.microsoft.com/office/drawing/2014/main" id="{4DBD40AF-0FE0-FED3-D1FE-A4107D8A5230}"/>
              </a:ext>
            </a:extLst>
          </p:cNvPr>
          <p:cNvSpPr/>
          <p:nvPr/>
        </p:nvSpPr>
        <p:spPr>
          <a:xfrm>
            <a:off x="609600" y="2339909"/>
            <a:ext cx="5105401" cy="7336134"/>
          </a:xfrm>
          <a:prstGeom prst="roundRect">
            <a:avLst>
              <a:gd name="adj" fmla="val 25313"/>
            </a:avLst>
          </a:prstGeom>
          <a:noFill/>
          <a:ln>
            <a:solidFill>
              <a:srgbClr val="101C5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사기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의심 피해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사이트를 미리 파악하고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경고함으로써</a:t>
            </a: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온라인 쇼핑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사기를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줄여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사용자들의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경제적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정신적 </a:t>
            </a:r>
            <a:r>
              <a:rPr lang="ko-KR" altLang="en-US" sz="28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손실을 최소화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할 수 있다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. </a:t>
            </a:r>
          </a:p>
        </p:txBody>
      </p:sp>
      <p:sp>
        <p:nvSpPr>
          <p:cNvPr id="11" name="모서리가 둥근 직사각형 26">
            <a:extLst>
              <a:ext uri="{FF2B5EF4-FFF2-40B4-BE49-F238E27FC236}">
                <a16:creationId xmlns:a16="http://schemas.microsoft.com/office/drawing/2014/main" id="{6A6088B3-6C64-CE4C-40ED-93814ACDFAD8}"/>
              </a:ext>
            </a:extLst>
          </p:cNvPr>
          <p:cNvSpPr/>
          <p:nvPr/>
        </p:nvSpPr>
        <p:spPr>
          <a:xfrm>
            <a:off x="12669444" y="2301714"/>
            <a:ext cx="5105401" cy="7336134"/>
          </a:xfrm>
          <a:prstGeom prst="roundRect">
            <a:avLst>
              <a:gd name="adj" fmla="val 25313"/>
            </a:avLst>
          </a:prstGeom>
          <a:noFill/>
          <a:ln>
            <a:solidFill>
              <a:srgbClr val="101C5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불법 판매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허위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광고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위조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상품 판매 등 불공정 거래 행위를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방지하여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소비자들의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권익 보호뿐만 아니라 </a:t>
            </a:r>
            <a:r>
              <a:rPr lang="ko-KR" altLang="en-US" sz="28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공정한 시장 경쟁 </a:t>
            </a:r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환경 조성에도 도움이 된다</a:t>
            </a:r>
            <a:r>
              <a:rPr lang="en-US" altLang="ko-KR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370547-0E57-B63F-ADBF-90653A0F6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59" y="3253995"/>
            <a:ext cx="1374848" cy="13748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09A339-EB18-F12A-E252-3B16A33D6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833" y="3253994"/>
            <a:ext cx="1374849" cy="13748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B60990-8132-A3A7-770A-C1EF26FAC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4419" y="2668979"/>
            <a:ext cx="2122385" cy="21223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2DF6ED-617F-607C-871D-10274E3E7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892" y="2614161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4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2"/>
          <p:cNvSpPr txBox="1"/>
          <p:nvPr/>
        </p:nvSpPr>
        <p:spPr>
          <a:xfrm>
            <a:off x="700317" y="313382"/>
            <a:ext cx="93345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6</a:t>
            </a:r>
            <a:r>
              <a:rPr kumimoji="0" lang="en-US" altLang="ko-KR" sz="4000" b="0" i="0" u="sng" strike="noStrike" kern="1200" cap="none" spc="0" normalizeH="0" baseline="0" noProof="0" dirty="0" smtClean="0">
                <a:ln>
                  <a:noFill/>
                </a:ln>
                <a:solidFill>
                  <a:srgbClr val="101C52"/>
                </a:solidFill>
                <a:effectLst/>
                <a:uLnTx/>
                <a:uFillTx/>
                <a:latin typeface="210 디딤고딕 Bold" panose="020B0600000101010101" charset="-127"/>
                <a:ea typeface="210 디딤고딕 Bold" panose="020B0600000101010101" charset="-127"/>
                <a:cs typeface="+mn-cs"/>
              </a:rPr>
              <a:t>. </a:t>
            </a:r>
            <a:r>
              <a:rPr kumimoji="0" lang="en-US" altLang="ko-KR" sz="4000" b="0" i="0" u="sng" strike="noStrike" kern="1200" cap="none" spc="0" normalizeH="0" baseline="0" noProof="0" dirty="0" err="1" smtClean="0">
                <a:ln>
                  <a:noFill/>
                </a:ln>
                <a:solidFill>
                  <a:srgbClr val="101C52"/>
                </a:solidFill>
                <a:effectLst/>
                <a:uLnTx/>
                <a:uFillTx/>
                <a:latin typeface="210 디딤고딕 Bold" panose="020B0600000101010101" charset="-127"/>
                <a:ea typeface="210 디딤고딕 Bold" panose="020B0600000101010101" charset="-127"/>
                <a:cs typeface="+mn-cs"/>
              </a:rPr>
              <a:t>Troubl</a:t>
            </a:r>
            <a:r>
              <a:rPr lang="en-US" altLang="ko-KR" sz="4000" u="sng" dirty="0" smtClean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e Shooting</a:t>
            </a:r>
            <a:endParaRPr kumimoji="0" lang="en-US" sz="4000" b="0" i="0" u="sng" strike="noStrike" kern="1200" cap="none" spc="0" normalizeH="0" baseline="0" noProof="0" dirty="0">
              <a:ln>
                <a:noFill/>
              </a:ln>
              <a:solidFill>
                <a:srgbClr val="101C52"/>
              </a:solidFill>
              <a:effectLst/>
              <a:uLnTx/>
              <a:uFillTx/>
              <a:latin typeface="210 디딤고딕 Bold" panose="020B0600000101010101" charset="-127"/>
              <a:ea typeface="210 디딤고딕 Bold" panose="020B0600000101010101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74" y="6286500"/>
            <a:ext cx="4473104" cy="3420609"/>
          </a:xfrm>
          <a:prstGeom prst="rect">
            <a:avLst/>
          </a:prstGeom>
        </p:spPr>
      </p:pic>
      <p:sp>
        <p:nvSpPr>
          <p:cNvPr id="14" name="모서리가 둥근 사각형 설명선 13"/>
          <p:cNvSpPr/>
          <p:nvPr/>
        </p:nvSpPr>
        <p:spPr>
          <a:xfrm>
            <a:off x="5378452" y="1414323"/>
            <a:ext cx="11004547" cy="2458546"/>
          </a:xfrm>
          <a:prstGeom prst="wedgeRoundRectCallout">
            <a:avLst>
              <a:gd name="adj1" fmla="val -57188"/>
              <a:gd name="adj2" fmla="val 48341"/>
              <a:gd name="adj3" fmla="val 16667"/>
            </a:avLst>
          </a:prstGeom>
          <a:noFill/>
          <a:ln w="38100">
            <a:solidFill>
              <a:srgbClr val="121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도메인 형식이 쇼핑몰마다 </a:t>
            </a:r>
            <a:r>
              <a:rPr lang="ko-KR" altLang="en-US" sz="2800" dirty="0" smtClean="0">
                <a:solidFill>
                  <a:srgbClr val="C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통일되지 않아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검색 기능에 오류가 자주 발생했지만 </a:t>
            </a:r>
            <a:r>
              <a:rPr lang="ko-KR" altLang="en-US" sz="2800" dirty="0" smtClean="0">
                <a:solidFill>
                  <a:srgbClr val="C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적절한 정규식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을 통한 전처리 과정으로</a:t>
            </a:r>
            <a:endParaRPr lang="en-US" altLang="ko-KR" sz="2800" dirty="0">
              <a:solidFill>
                <a:schemeClr val="tx1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해결할 수 있었다</a:t>
            </a:r>
            <a:r>
              <a:rPr lang="en-US" altLang="ko-KR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378452" y="4139570"/>
            <a:ext cx="11004547" cy="2566029"/>
          </a:xfrm>
          <a:prstGeom prst="wedgeRoundRectCallout">
            <a:avLst>
              <a:gd name="adj1" fmla="val -57188"/>
              <a:gd name="adj2" fmla="val 48341"/>
              <a:gd name="adj3" fmla="val 16667"/>
            </a:avLst>
          </a:prstGeom>
          <a:noFill/>
          <a:ln w="38100">
            <a:solidFill>
              <a:srgbClr val="121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 err="1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피해다발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 사이트 쇼핑몰에 대한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정보가 부족해서 </a:t>
            </a:r>
            <a:r>
              <a:rPr lang="ko-KR" altLang="en-US" sz="2800" dirty="0" smtClean="0">
                <a:solidFill>
                  <a:srgbClr val="C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정확한 </a:t>
            </a:r>
            <a:r>
              <a:rPr lang="ko-KR" altLang="en-US" sz="2800" dirty="0" smtClean="0">
                <a:solidFill>
                  <a:srgbClr val="C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분류가 </a:t>
            </a:r>
            <a:r>
              <a:rPr lang="ko-KR" altLang="en-US" sz="2800" dirty="0" smtClean="0">
                <a:solidFill>
                  <a:srgbClr val="C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어려웠지만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 직접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데이터를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수집하여 </a:t>
            </a:r>
            <a:r>
              <a:rPr lang="en-US" altLang="ko-KR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DB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에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업데이트함으로</a:t>
            </a:r>
            <a:endParaRPr lang="en-US" altLang="ko-KR" sz="2800" dirty="0" smtClean="0">
              <a:solidFill>
                <a:schemeClr val="tx1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문제를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해결할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수 있었다</a:t>
            </a:r>
            <a:r>
              <a:rPr lang="en-US" altLang="ko-KR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378452" y="6972300"/>
            <a:ext cx="11004547" cy="2438400"/>
          </a:xfrm>
          <a:prstGeom prst="wedgeRoundRectCallout">
            <a:avLst>
              <a:gd name="adj1" fmla="val -55901"/>
              <a:gd name="adj2" fmla="val 20935"/>
              <a:gd name="adj3" fmla="val 16667"/>
            </a:avLst>
          </a:prstGeom>
          <a:noFill/>
          <a:ln w="38100">
            <a:solidFill>
              <a:srgbClr val="121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쇼핑몰의 </a:t>
            </a:r>
            <a:r>
              <a:rPr lang="en-US" altLang="ko-KR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SNS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정보를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수집하여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직접 연결되는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링크로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제공하려 했으나 </a:t>
            </a:r>
            <a:r>
              <a:rPr lang="ko-KR" altLang="en-US" sz="2800" dirty="0" smtClean="0">
                <a:solidFill>
                  <a:srgbClr val="C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브라우저 보안정책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으로 인해 </a:t>
            </a:r>
            <a:r>
              <a:rPr lang="ko-KR" altLang="en-US" sz="2800" dirty="0" smtClean="0">
                <a:solidFill>
                  <a:srgbClr val="C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접근</a:t>
            </a:r>
            <a:r>
              <a:rPr lang="ko-KR" altLang="en-US" sz="2800" dirty="0" smtClean="0">
                <a:solidFill>
                  <a:srgbClr val="C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이 어려웠다</a:t>
            </a:r>
            <a:r>
              <a:rPr lang="en-US" altLang="ko-KR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.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서버를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통해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데이터를 수집하여 안전하고 </a:t>
            </a:r>
            <a:r>
              <a:rPr lang="ko-KR" altLang="en-US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효과적으로 전달할 수 있었다</a:t>
            </a:r>
            <a:r>
              <a:rPr lang="en-US" altLang="ko-KR" sz="2800" dirty="0" smtClean="0">
                <a:solidFill>
                  <a:schemeClr val="tx1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31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488"/>
            <a:ext cx="18287999" cy="1032597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982622" y="6542198"/>
            <a:ext cx="4322757" cy="96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9"/>
              </a:lnSpc>
            </a:pPr>
            <a:r>
              <a:rPr lang="en-US" sz="6258" dirty="0" smtClean="0">
                <a:solidFill>
                  <a:srgbClr val="101C52"/>
                </a:solidFill>
                <a:ea typeface="210 디딤고딕 Bold"/>
              </a:rPr>
              <a:t>Q&amp;A</a:t>
            </a:r>
            <a:endParaRPr lang="en-US" sz="6258" dirty="0">
              <a:solidFill>
                <a:srgbClr val="101C52"/>
              </a:solidFill>
              <a:ea typeface="210 디딤고딕 Bold"/>
            </a:endParaRPr>
          </a:p>
        </p:txBody>
      </p:sp>
      <p:sp>
        <p:nvSpPr>
          <p:cNvPr id="6" name="Freeform 13"/>
          <p:cNvSpPr/>
          <p:nvPr/>
        </p:nvSpPr>
        <p:spPr>
          <a:xfrm>
            <a:off x="6858000" y="2476500"/>
            <a:ext cx="4039495" cy="3811814"/>
          </a:xfrm>
          <a:custGeom>
            <a:avLst/>
            <a:gdLst/>
            <a:ahLst/>
            <a:cxnLst/>
            <a:rect l="l" t="t" r="r" b="b"/>
            <a:pathLst>
              <a:path w="4755591" h="4487548">
                <a:moveTo>
                  <a:pt x="0" y="0"/>
                </a:moveTo>
                <a:lnTo>
                  <a:pt x="4755591" y="0"/>
                </a:lnTo>
                <a:lnTo>
                  <a:pt x="4755591" y="4487548"/>
                </a:lnTo>
                <a:lnTo>
                  <a:pt x="0" y="4487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60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488"/>
            <a:ext cx="18287999" cy="1032597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982622" y="6542198"/>
            <a:ext cx="4322757" cy="96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9"/>
              </a:lnSpc>
            </a:pPr>
            <a:r>
              <a:rPr lang="en-US" sz="6258">
                <a:solidFill>
                  <a:srgbClr val="101C52"/>
                </a:solidFill>
                <a:ea typeface="210 디딤고딕 Bold"/>
              </a:rPr>
              <a:t>감사합니다</a:t>
            </a:r>
          </a:p>
        </p:txBody>
      </p:sp>
      <p:sp>
        <p:nvSpPr>
          <p:cNvPr id="3" name="Freeform 3"/>
          <p:cNvSpPr/>
          <p:nvPr/>
        </p:nvSpPr>
        <p:spPr>
          <a:xfrm>
            <a:off x="7669094" y="2649970"/>
            <a:ext cx="2949812" cy="3290865"/>
          </a:xfrm>
          <a:custGeom>
            <a:avLst/>
            <a:gdLst/>
            <a:ahLst/>
            <a:cxnLst/>
            <a:rect l="l" t="t" r="r" b="b"/>
            <a:pathLst>
              <a:path w="2949812" h="3290865">
                <a:moveTo>
                  <a:pt x="0" y="0"/>
                </a:moveTo>
                <a:lnTo>
                  <a:pt x="2949812" y="0"/>
                </a:lnTo>
                <a:lnTo>
                  <a:pt x="2949812" y="3290866"/>
                </a:lnTo>
                <a:lnTo>
                  <a:pt x="0" y="3290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2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15400" y="876300"/>
            <a:ext cx="4434513" cy="109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59"/>
              </a:lnSpc>
            </a:pPr>
            <a:r>
              <a:rPr lang="en-US" sz="7216" dirty="0">
                <a:solidFill>
                  <a:srgbClr val="101C52"/>
                </a:solidFill>
                <a:latin typeface="Gotham Bold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18147" y="2552700"/>
            <a:ext cx="5741295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서비스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제작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배경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15400" y="2562225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18064" y="3481338"/>
            <a:ext cx="5741295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활용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공공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데이터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및 </a:t>
            </a:r>
            <a:r>
              <a:rPr lang="ko-KR" altLang="en-US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기술성</a:t>
            </a:r>
            <a:r>
              <a:rPr 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15400" y="3494699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>
                <a:solidFill>
                  <a:srgbClr val="101C52"/>
                </a:solidFill>
                <a:latin typeface="Gotham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18147" y="4417648"/>
            <a:ext cx="7226853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altLang="ko-KR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IA (Information Architecture)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15400" y="4427173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>
                <a:solidFill>
                  <a:srgbClr val="101C52"/>
                </a:solidFill>
                <a:latin typeface="Gotham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18147" y="5346286"/>
            <a:ext cx="6648232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ko-KR" altLang="en-US" sz="387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시연</a:t>
            </a:r>
            <a:endParaRPr lang="en-US" sz="3877" dirty="0">
              <a:solidFill>
                <a:schemeClr val="tx1">
                  <a:lumMod val="85000"/>
                  <a:lumOff val="15000"/>
                </a:schemeClr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15400" y="5355811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smtClean="0">
                <a:solidFill>
                  <a:srgbClr val="101C52"/>
                </a:solidFill>
                <a:latin typeface="Gotham Bold"/>
              </a:rPr>
              <a:t>04</a:t>
            </a:r>
            <a:endParaRPr lang="en-US" sz="3877" dirty="0">
              <a:solidFill>
                <a:srgbClr val="101C52"/>
              </a:solidFill>
              <a:latin typeface="Gotham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9918147" y="6285909"/>
            <a:ext cx="6648232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altLang="ko-KR" sz="3877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서비</a:t>
            </a:r>
            <a:r>
              <a:rPr lang="ko-KR" alt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스</a:t>
            </a:r>
            <a:r>
              <a:rPr lang="en-US" altLang="ko-KR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3877" dirty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활용방안 및 기대효과</a:t>
            </a:r>
            <a:endParaRPr lang="en-US" altLang="ko-KR" sz="3877" dirty="0">
              <a:solidFill>
                <a:schemeClr val="tx1">
                  <a:lumMod val="85000"/>
                  <a:lumOff val="15000"/>
                </a:schemeClr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8915400" y="6295434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smtClean="0">
                <a:solidFill>
                  <a:srgbClr val="101C52"/>
                </a:solidFill>
                <a:latin typeface="Gotham Bold"/>
              </a:rPr>
              <a:t>05</a:t>
            </a:r>
            <a:endParaRPr lang="en-US" sz="3877" dirty="0">
              <a:solidFill>
                <a:srgbClr val="101C52"/>
              </a:solidFill>
              <a:latin typeface="Gotham Bold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9918147" y="7232682"/>
            <a:ext cx="6648232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altLang="ko-KR" sz="387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Trouble Shooting</a:t>
            </a:r>
            <a:endParaRPr lang="en-US" sz="3877" dirty="0">
              <a:solidFill>
                <a:schemeClr val="tx1">
                  <a:lumMod val="85000"/>
                  <a:lumOff val="15000"/>
                </a:schemeClr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24" name="TextBox 12"/>
          <p:cNvSpPr txBox="1"/>
          <p:nvPr/>
        </p:nvSpPr>
        <p:spPr>
          <a:xfrm>
            <a:off x="8915400" y="7242207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smtClean="0">
                <a:solidFill>
                  <a:srgbClr val="101C52"/>
                </a:solidFill>
                <a:latin typeface="Gotham Bold"/>
              </a:rPr>
              <a:t>06</a:t>
            </a:r>
            <a:endParaRPr lang="en-US" sz="3877" dirty="0">
              <a:solidFill>
                <a:srgbClr val="101C52"/>
              </a:solidFill>
              <a:latin typeface="Gotham 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711731"/>
            <a:ext cx="4529088" cy="4513084"/>
          </a:xfrm>
          <a:prstGeom prst="rect">
            <a:avLst/>
          </a:prstGeom>
        </p:spPr>
      </p:pic>
      <p:sp>
        <p:nvSpPr>
          <p:cNvPr id="16" name="TextBox 11"/>
          <p:cNvSpPr txBox="1"/>
          <p:nvPr/>
        </p:nvSpPr>
        <p:spPr>
          <a:xfrm>
            <a:off x="9918147" y="8162820"/>
            <a:ext cx="6648232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Q&amp;A</a:t>
            </a:r>
            <a:endParaRPr lang="en-US" sz="3877" dirty="0">
              <a:solidFill>
                <a:schemeClr val="tx1">
                  <a:lumMod val="85000"/>
                  <a:lumOff val="15000"/>
                </a:schemeClr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8915400" y="8172345"/>
            <a:ext cx="1002747" cy="59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2"/>
              </a:lnSpc>
            </a:pPr>
            <a:r>
              <a:rPr lang="en-US" sz="3877" dirty="0" smtClean="0">
                <a:solidFill>
                  <a:srgbClr val="101C52"/>
                </a:solidFill>
                <a:latin typeface="Gotham Bold"/>
              </a:rPr>
              <a:t>07</a:t>
            </a:r>
            <a:endParaRPr lang="en-US" sz="3877" dirty="0">
              <a:solidFill>
                <a:srgbClr val="101C52"/>
              </a:solidFill>
              <a:latin typeface="Gotham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04800" y="1178362"/>
            <a:ext cx="7848600" cy="5108138"/>
          </a:xfrm>
          <a:custGeom>
            <a:avLst/>
            <a:gdLst/>
            <a:ahLst/>
            <a:cxnLst/>
            <a:rect l="l" t="t" r="r" b="b"/>
            <a:pathLst>
              <a:path w="6930877" h="4391843">
                <a:moveTo>
                  <a:pt x="0" y="0"/>
                </a:moveTo>
                <a:lnTo>
                  <a:pt x="6930876" y="0"/>
                </a:lnTo>
                <a:lnTo>
                  <a:pt x="6930876" y="4391842"/>
                </a:lnTo>
                <a:lnTo>
                  <a:pt x="0" y="439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539992" y="3032253"/>
            <a:ext cx="7248121" cy="1738965"/>
          </a:xfrm>
          <a:custGeom>
            <a:avLst/>
            <a:gdLst/>
            <a:ahLst/>
            <a:cxnLst/>
            <a:rect l="l" t="t" r="r" b="b"/>
            <a:pathLst>
              <a:path w="7248121" h="1738965">
                <a:moveTo>
                  <a:pt x="0" y="0"/>
                </a:moveTo>
                <a:lnTo>
                  <a:pt x="7248121" y="0"/>
                </a:lnTo>
                <a:lnTo>
                  <a:pt x="7248121" y="1738964"/>
                </a:lnTo>
                <a:lnTo>
                  <a:pt x="0" y="1738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535699" y="4941326"/>
            <a:ext cx="9531521" cy="1345174"/>
          </a:xfrm>
          <a:custGeom>
            <a:avLst/>
            <a:gdLst/>
            <a:ahLst/>
            <a:cxnLst/>
            <a:rect l="l" t="t" r="r" b="b"/>
            <a:pathLst>
              <a:path w="9531521" h="1345174">
                <a:moveTo>
                  <a:pt x="0" y="0"/>
                </a:moveTo>
                <a:lnTo>
                  <a:pt x="9531521" y="0"/>
                </a:lnTo>
                <a:lnTo>
                  <a:pt x="9531521" y="1345174"/>
                </a:lnTo>
                <a:lnTo>
                  <a:pt x="0" y="1345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8535699" y="1254248"/>
            <a:ext cx="7248121" cy="1629017"/>
          </a:xfrm>
          <a:custGeom>
            <a:avLst/>
            <a:gdLst/>
            <a:ahLst/>
            <a:cxnLst/>
            <a:rect l="l" t="t" r="r" b="b"/>
            <a:pathLst>
              <a:path w="7306286" h="1656231">
                <a:moveTo>
                  <a:pt x="0" y="0"/>
                </a:moveTo>
                <a:lnTo>
                  <a:pt x="7306286" y="0"/>
                </a:lnTo>
                <a:lnTo>
                  <a:pt x="7306286" y="1656231"/>
                </a:lnTo>
                <a:lnTo>
                  <a:pt x="0" y="1656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55149" y="238246"/>
            <a:ext cx="5446221" cy="77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16"/>
              </a:lnSpc>
            </a:pPr>
            <a:r>
              <a:rPr 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1. </a:t>
            </a:r>
            <a:r>
              <a:rPr 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서비스</a:t>
            </a:r>
            <a:r>
              <a:rPr 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 </a:t>
            </a:r>
            <a:r>
              <a:rPr 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제작</a:t>
            </a:r>
            <a:r>
              <a:rPr 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 </a:t>
            </a:r>
            <a:r>
              <a:rPr 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배경</a:t>
            </a:r>
            <a:endParaRPr lang="en-US" sz="4000" u="sng" dirty="0">
              <a:solidFill>
                <a:srgbClr val="101C52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0914" y="6577819"/>
            <a:ext cx="135910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인스타그램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페이스북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카카오톡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등 소셜 미디어에서 쇼핑하는 소셜커머스가 빠르게 성장하고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,</a:t>
            </a:r>
          </a:p>
          <a:p>
            <a:pPr lvl="0">
              <a:lnSpc>
                <a:spcPct val="150000"/>
              </a:lnSpc>
            </a:pP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모바일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쇼핑을 통해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언제 어디서든 간편하게 쇼핑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이 가능한 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시대이다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하지만 온라인 쇼핑몰의 규모가 확대됨과 동시에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사기 피해 사례들도 빈번히 발생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하고 있다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정교한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사이트 제작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허위 정보 유포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공격적인 광고 등 다양한 방법을 사용하여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소비자들을 </a:t>
            </a:r>
            <a:r>
              <a:rPr lang="ko-KR" altLang="en-US" sz="2400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기만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하고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,</a:t>
            </a:r>
          </a:p>
          <a:p>
            <a:pPr lvl="0">
              <a:lnSpc>
                <a:spcPct val="150000"/>
              </a:lnSpc>
            </a:pP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이러한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사기로 인해 소비자들은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경제적 손실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뿐만 아니라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정신적 피해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까지 입게 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된다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en-US" altLang="ko-KR" sz="24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본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서비스를 통해 온라인 쇼핑몰 사기 사이트 정보를 제공하여 소비자들이 </a:t>
            </a:r>
            <a:r>
              <a:rPr lang="ko-KR" altLang="en-US" sz="2400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피해를 예방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할 수 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있다</a:t>
            </a:r>
            <a:r>
              <a:rPr lang="en-US" altLang="ko-KR" sz="2400" dirty="0" smtClean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ko-KR" altLang="en-US" sz="24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65914" y="6438900"/>
            <a:ext cx="14136086" cy="3672566"/>
          </a:xfrm>
          <a:prstGeom prst="roundRect">
            <a:avLst/>
          </a:prstGeom>
          <a:noFill/>
          <a:ln w="38100">
            <a:solidFill>
              <a:srgbClr val="101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 flipV="1">
            <a:off x="2192632" y="6673100"/>
            <a:ext cx="15348936" cy="0"/>
          </a:xfrm>
          <a:prstGeom prst="line">
            <a:avLst/>
          </a:prstGeom>
          <a:ln w="66675" cap="flat">
            <a:solidFill>
              <a:srgbClr val="101C5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548968" y="4838700"/>
            <a:ext cx="3735475" cy="373547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C5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algn="ctr">
                <a:lnSpc>
                  <a:spcPct val="150000"/>
                </a:lnSpc>
              </a:pPr>
              <a:endParaRPr lang="en-US" altLang="ko-KR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5068807" y="4838700"/>
            <a:ext cx="3735475" cy="373547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01C52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419008" y="5057575"/>
            <a:ext cx="3035073" cy="31663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검색 기능을 통해 쇼핑몰 정보 및 신뢰도 </a:t>
            </a:r>
            <a:r>
              <a:rPr lang="ko-KR" altLang="en-US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점수 확인</a:t>
            </a:r>
            <a:endParaRPr lang="en-US" altLang="ko-KR" sz="2400" dirty="0">
              <a:solidFill>
                <a:schemeClr val="bg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7572" y="380525"/>
            <a:ext cx="8229600" cy="89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altLang="ko-KR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2. </a:t>
            </a:r>
            <a:r>
              <a:rPr lang="ko-KR" alt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활용 </a:t>
            </a:r>
            <a:r>
              <a:rPr lang="ko-KR" alt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공공데이터</a:t>
            </a:r>
            <a:r>
              <a:rPr lang="ko-KR" alt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 및 </a:t>
            </a:r>
            <a:r>
              <a:rPr lang="ko-KR" altLang="en-US" sz="4000" u="sng" dirty="0" err="1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기술성</a:t>
            </a:r>
            <a:endParaRPr lang="en-US" sz="4000" u="sng" dirty="0">
              <a:solidFill>
                <a:srgbClr val="101C52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981193" y="4838700"/>
            <a:ext cx="3735475" cy="373547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01C52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TextBox 11"/>
          <p:cNvSpPr txBox="1"/>
          <p:nvPr/>
        </p:nvSpPr>
        <p:spPr>
          <a:xfrm>
            <a:off x="938531" y="5057575"/>
            <a:ext cx="3035073" cy="31663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피해 다발 인터넷 쇼핑몰 </a:t>
            </a:r>
            <a:r>
              <a:rPr lang="ko-KR" altLang="en-US" sz="2400" dirty="0" smtClean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정보 </a:t>
            </a:r>
            <a:r>
              <a:rPr lang="ko-KR" altLang="en-US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제공</a:t>
            </a:r>
            <a:endParaRPr lang="en-US" altLang="ko-KR" sz="2400" dirty="0">
              <a:solidFill>
                <a:schemeClr val="bg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6299" y="2005968"/>
            <a:ext cx="3238501" cy="609600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101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서울 </a:t>
            </a:r>
            <a:r>
              <a:rPr lang="ko-KR" altLang="en-US" sz="2400" dirty="0" err="1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열린데이터</a:t>
            </a:r>
            <a:r>
              <a:rPr lang="ko-KR" altLang="en-US" sz="2400" dirty="0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 광장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76299" y="3084069"/>
            <a:ext cx="3238501" cy="609600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101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서울 </a:t>
            </a:r>
            <a:r>
              <a:rPr lang="ko-KR" altLang="en-US" sz="2400" dirty="0" err="1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열린데이터</a:t>
            </a:r>
            <a:r>
              <a:rPr lang="ko-KR" altLang="en-US" sz="2400" dirty="0">
                <a:solidFill>
                  <a:srgbClr val="101C52"/>
                </a:solidFill>
                <a:latin typeface="210 디딤고딕 Light" panose="020B0600000101010101" charset="-127"/>
                <a:ea typeface="210 디딤고딕 Light" panose="020B0600000101010101" charset="-127"/>
              </a:rPr>
              <a:t> 광장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8686" y="2977250"/>
            <a:ext cx="7705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서울시 인터넷 쇼핑몰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피해다발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업체 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정보</a:t>
            </a:r>
            <a:endParaRPr lang="ko-KR" altLang="en-US" sz="24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34049" y="1926735"/>
            <a:ext cx="4738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서울시 인터넷 쇼핑몰 </a:t>
            </a:r>
            <a:r>
              <a:rPr lang="ko-KR" altLang="en-US" sz="2400" dirty="0" smtClean="0">
                <a:latin typeface="210 디딤고딕" panose="020B0600000101010101" charset="-127"/>
                <a:ea typeface="210 디딤고딕" panose="020B0600000101010101" charset="-127"/>
              </a:rPr>
              <a:t>현황</a:t>
            </a:r>
            <a:endParaRPr lang="en-US" altLang="ko-KR" sz="2400" dirty="0" smtClean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65402" y="2347824"/>
            <a:ext cx="1124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( http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://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data.seoul.go.kr/dataList/OA-2256/S/1/datasetView.do 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22112" y="3398098"/>
            <a:ext cx="1124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( http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://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210 디딤고딕" panose="020B0600000101010101" charset="-127"/>
                <a:ea typeface="210 디딤고딕" panose="020B0600000101010101" charset="-127"/>
              </a:rPr>
              <a:t>data.seoul.go.kr/dataList/OA-21169/S/1/datasetView.do )</a:t>
            </a:r>
          </a:p>
        </p:txBody>
      </p:sp>
      <p:sp>
        <p:nvSpPr>
          <p:cNvPr id="45" name="TextBox 7"/>
          <p:cNvSpPr txBox="1"/>
          <p:nvPr/>
        </p:nvSpPr>
        <p:spPr>
          <a:xfrm>
            <a:off x="14331393" y="5057575"/>
            <a:ext cx="3035073" cy="31663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건의 게시판을 통해</a:t>
            </a:r>
            <a:endParaRPr lang="en-US" altLang="ko-KR" sz="2400" dirty="0" smtClean="0">
              <a:solidFill>
                <a:schemeClr val="bg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서비스 품질 개선</a:t>
            </a:r>
            <a:endParaRPr lang="en-US" altLang="ko-KR" sz="2400" dirty="0">
              <a:solidFill>
                <a:schemeClr val="bg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46" name="Freeform 10"/>
          <p:cNvSpPr/>
          <p:nvPr/>
        </p:nvSpPr>
        <p:spPr>
          <a:xfrm>
            <a:off x="9525000" y="4838700"/>
            <a:ext cx="3735475" cy="373547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01C52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47" name="TextBox 7"/>
          <p:cNvSpPr txBox="1"/>
          <p:nvPr/>
        </p:nvSpPr>
        <p:spPr>
          <a:xfrm>
            <a:off x="9875200" y="5057575"/>
            <a:ext cx="3035073" cy="31663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제보 게시판을 통해</a:t>
            </a:r>
            <a:endParaRPr lang="en-US" altLang="ko-KR" sz="2400" dirty="0" smtClean="0">
              <a:solidFill>
                <a:schemeClr val="bg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사기 쇼핑몰 의심 사이트 제보</a:t>
            </a:r>
            <a:endParaRPr lang="en-US" altLang="ko-KR" sz="2400" dirty="0">
              <a:solidFill>
                <a:schemeClr val="bg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">
            <a:extLst>
              <a:ext uri="{FF2B5EF4-FFF2-40B4-BE49-F238E27FC236}">
                <a16:creationId xmlns:a16="http://schemas.microsoft.com/office/drawing/2014/main" id="{E589E07B-CF9C-4F89-83EE-1834E9A28F57}"/>
              </a:ext>
            </a:extLst>
          </p:cNvPr>
          <p:cNvSpPr/>
          <p:nvPr/>
        </p:nvSpPr>
        <p:spPr>
          <a:xfrm>
            <a:off x="3669563" y="1638300"/>
            <a:ext cx="2060698" cy="1030351"/>
          </a:xfrm>
          <a:prstGeom prst="roundRect">
            <a:avLst/>
          </a:prstGeom>
          <a:solidFill>
            <a:srgbClr val="12162E"/>
          </a:solidFill>
          <a:ln w="28575">
            <a:solidFill>
              <a:srgbClr val="101C52"/>
            </a:solidFill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메인 페이지</a:t>
            </a:r>
          </a:p>
        </p:txBody>
      </p:sp>
      <p:sp>
        <p:nvSpPr>
          <p:cNvPr id="22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1049073" y="4337211"/>
            <a:ext cx="1991092" cy="1030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피해 다발</a:t>
            </a:r>
            <a:endParaRPr lang="en-US" altLang="ko-KR" sz="2400" dirty="0" smtClean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사이트 목록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23" name="사각형: 둥근 모서리 4">
            <a:extLst>
              <a:ext uri="{FF2B5EF4-FFF2-40B4-BE49-F238E27FC236}">
                <a16:creationId xmlns:a16="http://schemas.microsoft.com/office/drawing/2014/main" id="{11E36498-9CBE-4531-94A2-407B94734C73}"/>
              </a:ext>
            </a:extLst>
          </p:cNvPr>
          <p:cNvSpPr/>
          <p:nvPr/>
        </p:nvSpPr>
        <p:spPr>
          <a:xfrm>
            <a:off x="12725400" y="1638300"/>
            <a:ext cx="2060698" cy="1030351"/>
          </a:xfrm>
          <a:prstGeom prst="roundRect">
            <a:avLst/>
          </a:prstGeom>
          <a:solidFill>
            <a:srgbClr val="12162E"/>
          </a:solidFill>
          <a:ln w="28575">
            <a:solidFill>
              <a:srgbClr val="101C52"/>
            </a:solidFill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rPr>
              <a:t>회원 정보</a:t>
            </a:r>
            <a:endParaRPr lang="ko-KR" altLang="en-US" sz="2400" dirty="0">
              <a:solidFill>
                <a:schemeClr val="bg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32" name="사각형: 둥근 모서리 13">
            <a:extLst>
              <a:ext uri="{FF2B5EF4-FFF2-40B4-BE49-F238E27FC236}">
                <a16:creationId xmlns:a16="http://schemas.microsoft.com/office/drawing/2014/main" id="{945EF526-0E8E-41B6-A36C-DB16F0D646D1}"/>
              </a:ext>
            </a:extLst>
          </p:cNvPr>
          <p:cNvSpPr/>
          <p:nvPr/>
        </p:nvSpPr>
        <p:spPr>
          <a:xfrm>
            <a:off x="11021008" y="4356262"/>
            <a:ext cx="1435404" cy="1030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20" name="TextBox 8"/>
          <p:cNvSpPr txBox="1"/>
          <p:nvPr/>
        </p:nvSpPr>
        <p:spPr>
          <a:xfrm>
            <a:off x="381000" y="216383"/>
            <a:ext cx="1126405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3</a:t>
            </a:r>
            <a:r>
              <a:rPr lang="en-US" sz="4000" u="sng" dirty="0" smtClean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. </a:t>
            </a:r>
            <a:r>
              <a:rPr lang="en-US" sz="4000" u="sng" dirty="0">
                <a:solidFill>
                  <a:srgbClr val="101C52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IA (Information Architecture)</a:t>
            </a:r>
          </a:p>
        </p:txBody>
      </p:sp>
      <p:sp>
        <p:nvSpPr>
          <p:cNvPr id="70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3669563" y="4337211"/>
            <a:ext cx="1991092" cy="1030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쇼핑몰 검색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71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7098857" y="4337211"/>
            <a:ext cx="1991092" cy="1030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게시판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83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1049073" y="7642579"/>
            <a:ext cx="1991092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상세 정보</a:t>
            </a:r>
            <a:endParaRPr lang="en-US" altLang="ko-KR" sz="2400" dirty="0" smtClean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조회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84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3669563" y="5956041"/>
            <a:ext cx="1991092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검색 리스트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85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6290053" y="5956041"/>
            <a:ext cx="1524000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건의사항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87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8509464" y="5956041"/>
            <a:ext cx="1524000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제보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97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15129804" y="5970643"/>
            <a:ext cx="1991092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작성 글</a:t>
            </a:r>
            <a:endParaRPr lang="en-US" altLang="ko-KR" sz="2400" dirty="0" smtClean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수정 및 삭제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cxnSp>
        <p:nvCxnSpPr>
          <p:cNvPr id="92" name="꺾인 연결선 91"/>
          <p:cNvCxnSpPr>
            <a:stCxn id="22" idx="0"/>
            <a:endCxn id="71" idx="0"/>
          </p:cNvCxnSpPr>
          <p:nvPr/>
        </p:nvCxnSpPr>
        <p:spPr>
          <a:xfrm rot="5400000" flipH="1" flipV="1">
            <a:off x="5069511" y="1312319"/>
            <a:ext cx="12700" cy="6049784"/>
          </a:xfrm>
          <a:prstGeom prst="bentConnector3">
            <a:avLst>
              <a:gd name="adj1" fmla="val 545492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1049073" y="5956040"/>
            <a:ext cx="1991092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바로가기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cxnSp>
        <p:nvCxnSpPr>
          <p:cNvPr id="103" name="직선 연결선 102"/>
          <p:cNvCxnSpPr>
            <a:stCxn id="22" idx="2"/>
            <a:endCxn id="111" idx="0"/>
          </p:cNvCxnSpPr>
          <p:nvPr/>
        </p:nvCxnSpPr>
        <p:spPr>
          <a:xfrm>
            <a:off x="2044619" y="5367562"/>
            <a:ext cx="0" cy="5884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endCxn id="83" idx="0"/>
          </p:cNvCxnSpPr>
          <p:nvPr/>
        </p:nvCxnSpPr>
        <p:spPr>
          <a:xfrm>
            <a:off x="2044619" y="6986391"/>
            <a:ext cx="0" cy="6561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3669563" y="7642579"/>
            <a:ext cx="1991092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상세 정보</a:t>
            </a:r>
            <a:endParaRPr lang="en-US" altLang="ko-KR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조회</a:t>
            </a:r>
          </a:p>
        </p:txBody>
      </p:sp>
      <p:cxnSp>
        <p:nvCxnSpPr>
          <p:cNvPr id="117" name="직선 연결선 116"/>
          <p:cNvCxnSpPr/>
          <p:nvPr/>
        </p:nvCxnSpPr>
        <p:spPr>
          <a:xfrm>
            <a:off x="4689375" y="5367562"/>
            <a:ext cx="0" cy="5884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675004" y="6986391"/>
            <a:ext cx="0" cy="6561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6280394" y="7642579"/>
            <a:ext cx="1533659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서비스 개선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23" name="사각형: 둥근 모서리 3">
            <a:extLst>
              <a:ext uri="{FF2B5EF4-FFF2-40B4-BE49-F238E27FC236}">
                <a16:creationId xmlns:a16="http://schemas.microsoft.com/office/drawing/2014/main" id="{8B33C5C5-EF64-41D0-A89B-30FC0138FB27}"/>
              </a:ext>
            </a:extLst>
          </p:cNvPr>
          <p:cNvSpPr/>
          <p:nvPr/>
        </p:nvSpPr>
        <p:spPr>
          <a:xfrm>
            <a:off x="8318943" y="7642579"/>
            <a:ext cx="2104875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사기 의심 사이트 제보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4665109" y="3638711"/>
            <a:ext cx="0" cy="6921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아래쪽 화살표 137"/>
          <p:cNvSpPr/>
          <p:nvPr/>
        </p:nvSpPr>
        <p:spPr>
          <a:xfrm>
            <a:off x="4518749" y="2816838"/>
            <a:ext cx="344549" cy="533400"/>
          </a:xfrm>
          <a:prstGeom prst="downArrow">
            <a:avLst>
              <a:gd name="adj1" fmla="val 29488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아래쪽 화살표 147"/>
          <p:cNvSpPr/>
          <p:nvPr/>
        </p:nvSpPr>
        <p:spPr>
          <a:xfrm>
            <a:off x="13583474" y="2816838"/>
            <a:ext cx="344549" cy="533400"/>
          </a:xfrm>
          <a:prstGeom prst="downArrow">
            <a:avLst>
              <a:gd name="adj1" fmla="val 29488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사각형: 둥근 모서리 13">
            <a:extLst>
              <a:ext uri="{FF2B5EF4-FFF2-40B4-BE49-F238E27FC236}">
                <a16:creationId xmlns:a16="http://schemas.microsoft.com/office/drawing/2014/main" id="{945EF526-0E8E-41B6-A36C-DB16F0D646D1}"/>
              </a:ext>
            </a:extLst>
          </p:cNvPr>
          <p:cNvSpPr/>
          <p:nvPr/>
        </p:nvSpPr>
        <p:spPr>
          <a:xfrm>
            <a:off x="13054304" y="4356262"/>
            <a:ext cx="1435404" cy="1030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50" name="사각형: 둥근 모서리 14">
            <a:extLst>
              <a:ext uri="{FF2B5EF4-FFF2-40B4-BE49-F238E27FC236}">
                <a16:creationId xmlns:a16="http://schemas.microsoft.com/office/drawing/2014/main" id="{C11DC567-D0D2-4341-9C56-0903031771B9}"/>
              </a:ext>
            </a:extLst>
          </p:cNvPr>
          <p:cNvSpPr/>
          <p:nvPr/>
        </p:nvSpPr>
        <p:spPr>
          <a:xfrm>
            <a:off x="15087600" y="4358164"/>
            <a:ext cx="1999639" cy="10303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최근 작성</a:t>
            </a:r>
            <a:endParaRPr lang="en-US" altLang="ko-KR" sz="2400" dirty="0" smtClean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글 조회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cxnSp>
        <p:nvCxnSpPr>
          <p:cNvPr id="151" name="꺾인 연결선 150"/>
          <p:cNvCxnSpPr>
            <a:stCxn id="32" idx="0"/>
            <a:endCxn id="150" idx="0"/>
          </p:cNvCxnSpPr>
          <p:nvPr/>
        </p:nvCxnSpPr>
        <p:spPr>
          <a:xfrm rot="16200000" flipH="1">
            <a:off x="13912114" y="2182858"/>
            <a:ext cx="1902" cy="4348710"/>
          </a:xfrm>
          <a:prstGeom prst="bentConnector3">
            <a:avLst>
              <a:gd name="adj1" fmla="val -3720147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13792200" y="3653314"/>
            <a:ext cx="0" cy="6921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85" idx="0"/>
            <a:endCxn id="87" idx="0"/>
          </p:cNvCxnSpPr>
          <p:nvPr/>
        </p:nvCxnSpPr>
        <p:spPr>
          <a:xfrm rot="5400000" flipH="1" flipV="1">
            <a:off x="8161758" y="4846336"/>
            <a:ext cx="12700" cy="2219411"/>
          </a:xfrm>
          <a:prstGeom prst="bentConnector3">
            <a:avLst>
              <a:gd name="adj1" fmla="val 260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8153664" y="5367562"/>
            <a:ext cx="0" cy="2586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endCxn id="122" idx="0"/>
          </p:cNvCxnSpPr>
          <p:nvPr/>
        </p:nvCxnSpPr>
        <p:spPr>
          <a:xfrm>
            <a:off x="7047223" y="6986391"/>
            <a:ext cx="1" cy="6561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9277814" y="6986391"/>
            <a:ext cx="1" cy="6561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endCxn id="97" idx="0"/>
          </p:cNvCxnSpPr>
          <p:nvPr/>
        </p:nvCxnSpPr>
        <p:spPr>
          <a:xfrm flipH="1">
            <a:off x="16125350" y="5386613"/>
            <a:ext cx="1" cy="5840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사각형: 둥근 모서리 13">
            <a:extLst>
              <a:ext uri="{FF2B5EF4-FFF2-40B4-BE49-F238E27FC236}">
                <a16:creationId xmlns:a16="http://schemas.microsoft.com/office/drawing/2014/main" id="{945EF526-0E8E-41B6-A36C-DB16F0D646D1}"/>
              </a:ext>
            </a:extLst>
          </p:cNvPr>
          <p:cNvSpPr/>
          <p:nvPr/>
        </p:nvSpPr>
        <p:spPr>
          <a:xfrm>
            <a:off x="13074498" y="5972617"/>
            <a:ext cx="1435404" cy="1030351"/>
          </a:xfrm>
          <a:prstGeom prst="roundRect">
            <a:avLst/>
          </a:prstGeom>
          <a:noFill/>
          <a:ln w="28575">
            <a:solidFill>
              <a:srgbClr val="101C52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디딤고딕" panose="020B0600000101010101" charset="-127"/>
                <a:ea typeface="210 디딤고딕" panose="020B0600000101010101" charset="-127"/>
              </a:rPr>
              <a:t>로그아웃</a:t>
            </a:r>
            <a:endParaRPr lang="ko-KR" altLang="en-US" sz="2400" dirty="0">
              <a:solidFill>
                <a:schemeClr val="tx1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 flipH="1">
            <a:off x="13805983" y="5386613"/>
            <a:ext cx="1" cy="5840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900607" y="3167524"/>
            <a:ext cx="557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검색한 쇼핑몰에 대한 </a:t>
            </a:r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신뢰도 점수</a:t>
            </a: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를 표시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21454" y="7002759"/>
            <a:ext cx="5959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해당 쇼핑몰에 대한 </a:t>
            </a:r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정보</a:t>
            </a: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 제공</a:t>
            </a:r>
            <a:endParaRPr lang="en-US" altLang="ko-KR" sz="2400" u="sng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해당 평점에 대한 </a:t>
            </a:r>
            <a:r>
              <a:rPr lang="ko-KR" altLang="en-US" sz="2400" u="sng" dirty="0" err="1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점수기준</a:t>
            </a:r>
            <a:r>
              <a:rPr lang="en-US" altLang="ko-KR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u="sng" dirty="0" err="1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상세지표</a:t>
            </a:r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제공</a:t>
            </a:r>
            <a:endParaRPr lang="en-US" altLang="ko-KR" sz="2400" u="sng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61622" y="347888"/>
            <a:ext cx="901700" cy="901700"/>
          </a:xfrm>
          <a:prstGeom prst="ellipse">
            <a:avLst/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210 디딤고딕" panose="020B0600000101010101" charset="-127"/>
                <a:ea typeface="210 디딤고딕" panose="020B0600000101010101" charset="-127"/>
              </a:rPr>
              <a:t>1</a:t>
            </a:r>
            <a:endParaRPr lang="ko-KR" altLang="en-US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1980559" y="347888"/>
            <a:ext cx="901700" cy="901700"/>
          </a:xfrm>
          <a:prstGeom prst="ellipse">
            <a:avLst/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210 디딤고딕" panose="020B0600000101010101" charset="-127"/>
                <a:ea typeface="210 디딤고딕" panose="020B0600000101010101" charset="-127"/>
              </a:rPr>
              <a:t>2</a:t>
            </a:r>
            <a:endParaRPr lang="ko-KR" altLang="en-US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49223" y="4111593"/>
            <a:ext cx="436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상호명 또는</a:t>
            </a:r>
            <a:r>
              <a:rPr lang="en-US" altLang="ko-KR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 URL</a:t>
            </a:r>
            <a:r>
              <a:rPr lang="ko-KR" altLang="en-US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로 </a:t>
            </a:r>
            <a:r>
              <a:rPr lang="ko-KR" altLang="en-US" sz="2400" u="sng" dirty="0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검색</a:t>
            </a:r>
            <a:endParaRPr lang="ko-KR" altLang="en-US" sz="2400" u="sng" dirty="0">
              <a:solidFill>
                <a:srgbClr val="C00000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47537" y="5798179"/>
            <a:ext cx="3982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피해 다발 사이트</a:t>
            </a: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 정보 </a:t>
            </a:r>
            <a:r>
              <a:rPr lang="ko-KR" altLang="en-US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확인</a:t>
            </a:r>
            <a:endParaRPr lang="ko-KR" altLang="en-US" sz="2400" u="sng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FA14B-04AF-A200-073E-BC68969EDF61}"/>
              </a:ext>
            </a:extLst>
          </p:cNvPr>
          <p:cNvSpPr txBox="1"/>
          <p:nvPr/>
        </p:nvSpPr>
        <p:spPr>
          <a:xfrm>
            <a:off x="1703285" y="58168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메인 화면</a:t>
            </a:r>
            <a:endParaRPr lang="ko-KR" altLang="en-US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75C3D-8B9B-35CF-91DD-6C74F7B2D889}"/>
              </a:ext>
            </a:extLst>
          </p:cNvPr>
          <p:cNvSpPr txBox="1"/>
          <p:nvPr/>
        </p:nvSpPr>
        <p:spPr>
          <a:xfrm>
            <a:off x="13182600" y="58168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상세 조회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6" y="2359886"/>
            <a:ext cx="4033820" cy="6833891"/>
          </a:xfrm>
          <a:prstGeom prst="rect">
            <a:avLst/>
          </a:prstGeom>
        </p:spPr>
      </p:pic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57216034-15F4-3203-09CF-2245B4BD5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5" y="1807097"/>
            <a:ext cx="4174893" cy="8213203"/>
          </a:xfrm>
          <a:prstGeom prst="rect">
            <a:avLst/>
          </a:prstGeom>
        </p:spPr>
      </p:pic>
      <p:cxnSp>
        <p:nvCxnSpPr>
          <p:cNvPr id="47" name="꺾인 연결선 46"/>
          <p:cNvCxnSpPr>
            <a:cxnSpLocks/>
          </p:cNvCxnSpPr>
          <p:nvPr/>
        </p:nvCxnSpPr>
        <p:spPr>
          <a:xfrm flipV="1">
            <a:off x="4284068" y="4543554"/>
            <a:ext cx="1701481" cy="1193103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cxnSpLocks/>
          </p:cNvCxnSpPr>
          <p:nvPr/>
        </p:nvCxnSpPr>
        <p:spPr>
          <a:xfrm flipV="1">
            <a:off x="4274014" y="6083752"/>
            <a:ext cx="1822414" cy="710203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301" y="1827055"/>
            <a:ext cx="3914090" cy="6440646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33B776F1-E415-3129-DAFE-CDE5C008A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1249589"/>
            <a:ext cx="4046921" cy="7780112"/>
          </a:xfrm>
          <a:prstGeom prst="rect">
            <a:avLst/>
          </a:prstGeom>
        </p:spPr>
      </p:pic>
      <p:cxnSp>
        <p:nvCxnSpPr>
          <p:cNvPr id="22" name="꺾인 연결선 21"/>
          <p:cNvCxnSpPr>
            <a:cxnSpLocks/>
            <a:endCxn id="29" idx="3"/>
          </p:cNvCxnSpPr>
          <p:nvPr/>
        </p:nvCxnSpPr>
        <p:spPr>
          <a:xfrm rot="10800000">
            <a:off x="11479316" y="3398357"/>
            <a:ext cx="2236684" cy="230832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cxnSpLocks/>
          </p:cNvCxnSpPr>
          <p:nvPr/>
        </p:nvCxnSpPr>
        <p:spPr>
          <a:xfrm rot="10800000" flipV="1">
            <a:off x="11567680" y="5837798"/>
            <a:ext cx="1843520" cy="1721160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cxnSpLocks/>
          </p:cNvCxnSpPr>
          <p:nvPr/>
        </p:nvCxnSpPr>
        <p:spPr>
          <a:xfrm rot="10800000">
            <a:off x="11340809" y="2066618"/>
            <a:ext cx="2070391" cy="285173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645554" y="1793705"/>
            <a:ext cx="4111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 err="1" smtClean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바로가기</a:t>
            </a:r>
            <a:r>
              <a:rPr lang="ko-KR" altLang="en-US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 버튼을 통해</a:t>
            </a:r>
            <a:endParaRPr lang="en-US" altLang="ko-KR" sz="2400" u="sng" dirty="0" smtClean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해당 쇼핑몰 사이트로 이동</a:t>
            </a:r>
            <a:endParaRPr lang="ko-KR" altLang="en-US" sz="2400" u="sng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" y="0"/>
            <a:ext cx="1827834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976"/>
            <a:ext cx="18287999" cy="1032597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61622" y="347888"/>
            <a:ext cx="901700" cy="901700"/>
          </a:xfrm>
          <a:prstGeom prst="ellipse">
            <a:avLst/>
          </a:prstGeom>
          <a:solidFill>
            <a:srgbClr val="101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210 디딤고딕" panose="020B0600000101010101" charset="-127"/>
                <a:ea typeface="210 디딤고딕" panose="020B0600000101010101" charset="-127"/>
              </a:rPr>
              <a:t>4</a:t>
            </a:r>
            <a:endParaRPr lang="ko-KR" altLang="en-US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6862" y="2068275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제보하기 기능을 통해</a:t>
            </a:r>
            <a:endParaRPr lang="en-US" altLang="ko-KR" sz="2400" u="sng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사기 의심 사이트 </a:t>
            </a:r>
            <a:r>
              <a:rPr lang="ko-KR" altLang="en-US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정보</a:t>
            </a:r>
            <a:r>
              <a:rPr lang="en-US" altLang="ko-KR" sz="2400" u="sng" dirty="0" smtClean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최신화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FE5E1F-E21D-4A59-BCD7-E96CAAB6C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27"/>
          <a:stretch/>
        </p:blipFill>
        <p:spPr bwMode="auto">
          <a:xfrm>
            <a:off x="6430654" y="3771900"/>
            <a:ext cx="3728588" cy="531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2014" y="2896299"/>
            <a:ext cx="3669186" cy="5600001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 rot="10800000">
            <a:off x="11938591" y="1800522"/>
            <a:ext cx="1354412" cy="1351956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43595" y="918537"/>
            <a:ext cx="6171697" cy="1149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u="sng" dirty="0">
                <a:latin typeface="210 디딤고딕" panose="020B0600000101010101" charset="-127"/>
                <a:ea typeface="210 디딤고딕" panose="020B0600000101010101" charset="-127"/>
              </a:rPr>
              <a:t>제보 게시판을 통해 사용자들이 직접 경험한 사기 의심 사이트의 </a:t>
            </a:r>
            <a:r>
              <a:rPr lang="ko-KR" altLang="en-US" sz="2400" u="sng" dirty="0">
                <a:solidFill>
                  <a:srgbClr val="C00000"/>
                </a:solidFill>
                <a:latin typeface="210 디딤고딕" panose="020B0600000101010101" charset="-127"/>
                <a:ea typeface="210 디딤고딕" panose="020B0600000101010101" charset="-127"/>
              </a:rPr>
              <a:t>최신 정보 확인</a:t>
            </a:r>
            <a:endParaRPr lang="en-US" altLang="ko-KR" sz="2400" u="sng" dirty="0">
              <a:solidFill>
                <a:srgbClr val="C00000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C8D9B6-FD1A-4A08-8C85-D76110333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0013"/>
          <a:stretch/>
        </p:blipFill>
        <p:spPr bwMode="auto">
          <a:xfrm>
            <a:off x="629481" y="2388145"/>
            <a:ext cx="3657600" cy="60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130A3DE4-C342-0FDB-51DD-01C76ABBA7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34" y="1967679"/>
            <a:ext cx="3828940" cy="7062021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3693464" y="2857500"/>
            <a:ext cx="1675655" cy="1340264"/>
          </a:xfrm>
          <a:prstGeom prst="bentConnector3">
            <a:avLst>
              <a:gd name="adj1" fmla="val 50000"/>
            </a:avLst>
          </a:prstGeom>
          <a:ln w="28575">
            <a:solidFill>
              <a:srgbClr val="101C5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B605A524-A691-A529-5F3A-3867B76DFD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895" y="2476500"/>
            <a:ext cx="3882467" cy="6705600"/>
          </a:xfrm>
          <a:prstGeom prst="rect">
            <a:avLst/>
          </a:prstGeom>
        </p:spPr>
      </p:pic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BA361858-212E-D20F-BB43-4E51ECDE20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66" y="3300169"/>
            <a:ext cx="3923362" cy="6415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C46669-9F51-52FB-A78B-878B571D55B0}"/>
              </a:ext>
            </a:extLst>
          </p:cNvPr>
          <p:cNvSpPr txBox="1"/>
          <p:nvPr/>
        </p:nvSpPr>
        <p:spPr>
          <a:xfrm>
            <a:off x="1676400" y="537128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제보</a:t>
            </a:r>
            <a:r>
              <a:rPr lang="en-US" altLang="ko-KR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 smtClean="0">
                <a:solidFill>
                  <a:srgbClr val="101C52"/>
                </a:solidFill>
                <a:latin typeface="210 디딤고딕" panose="020B0600000101010101" charset="-127"/>
                <a:ea typeface="210 디딤고딕" panose="020B0600000101010101" charset="-127"/>
              </a:rPr>
              <a:t>건의사항 게시판</a:t>
            </a:r>
            <a:endParaRPr lang="ko-KR" altLang="en-US" sz="2800" dirty="0">
              <a:solidFill>
                <a:srgbClr val="101C52"/>
              </a:solidFill>
              <a:latin typeface="210 디딤고딕" panose="020B0600000101010101" charset="-127"/>
              <a:ea typeface="210 디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963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844"/>
            <a:ext cx="18374834" cy="1033584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2"/>
          <p:cNvSpPr txBox="1"/>
          <p:nvPr/>
        </p:nvSpPr>
        <p:spPr>
          <a:xfrm>
            <a:off x="1143000" y="517966"/>
            <a:ext cx="9334500" cy="89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sng" strike="noStrike" kern="1200" cap="none" spc="0" normalizeH="0" baseline="0" noProof="0" dirty="0" smtClean="0">
                <a:ln>
                  <a:noFill/>
                </a:ln>
                <a:solidFill>
                  <a:srgbClr val="101C52"/>
                </a:solidFill>
                <a:effectLst/>
                <a:uLnTx/>
                <a:uFillTx/>
                <a:latin typeface="210 디딤고딕 Bold" panose="020B0600000101010101" charset="-127"/>
                <a:ea typeface="210 디딤고딕 Bold" panose="020B0600000101010101" charset="-127"/>
                <a:cs typeface="+mn-cs"/>
              </a:rPr>
              <a:t>개발 툴</a:t>
            </a:r>
            <a:endParaRPr kumimoji="0" lang="en-US" sz="4000" b="0" i="0" u="sng" strike="noStrike" kern="1200" cap="none" spc="0" normalizeH="0" baseline="0" noProof="0" dirty="0">
              <a:ln>
                <a:noFill/>
              </a:ln>
              <a:solidFill>
                <a:srgbClr val="101C52"/>
              </a:solidFill>
              <a:effectLst/>
              <a:uLnTx/>
              <a:uFillTx/>
              <a:latin typeface="210 디딤고딕 Bold" panose="020B0600000101010101" charset="-127"/>
              <a:ea typeface="210 디딤고딕 Bold" panose="020B0600000101010101" charset="-127"/>
              <a:cs typeface="+mn-cs"/>
            </a:endParaRPr>
          </a:p>
        </p:txBody>
      </p:sp>
      <p:pic>
        <p:nvPicPr>
          <p:cNvPr id="3074" name="Picture 2" descr="리액트 (자바스크립트 라이브러리) - 위키백과, 우리 모두의 백과사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42" y="3978371"/>
            <a:ext cx="2681027" cy="233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SQL 리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289" y="3994615"/>
            <a:ext cx="2231095" cy="223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ow to get started with MongoDB in 10 minutes | by Navindu Jayatilake |  We've moved to freeCodeCamp.org/news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0" y="3902331"/>
            <a:ext cx="2415661" cy="24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981200" y="2409772"/>
            <a:ext cx="2030313" cy="758071"/>
            <a:chOff x="1142998" y="1856339"/>
            <a:chExt cx="2882450" cy="10762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143000" y="1856339"/>
              <a:ext cx="2882448" cy="1076239"/>
            </a:xfrm>
            <a:prstGeom prst="roundRect">
              <a:avLst>
                <a:gd name="adj" fmla="val 44963"/>
              </a:avLst>
            </a:prstGeom>
            <a:solidFill>
              <a:srgbClr val="101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42998" y="2080644"/>
              <a:ext cx="2882450" cy="74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210 디딤고딕" panose="020B0600000101010101" charset="-127"/>
                  <a:ea typeface="210 디딤고딕" panose="020B0600000101010101" charset="-127"/>
                </a:rPr>
                <a:t>Front</a:t>
              </a:r>
              <a:endParaRPr lang="ko-KR" altLang="en-US" sz="28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326501" y="2373141"/>
            <a:ext cx="2030313" cy="758071"/>
            <a:chOff x="1142998" y="1856339"/>
            <a:chExt cx="2882450" cy="107623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143000" y="1856339"/>
              <a:ext cx="2882448" cy="1076239"/>
            </a:xfrm>
            <a:prstGeom prst="roundRect">
              <a:avLst>
                <a:gd name="adj" fmla="val 44963"/>
              </a:avLst>
            </a:prstGeom>
            <a:solidFill>
              <a:srgbClr val="101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2998" y="2080644"/>
              <a:ext cx="2882450" cy="74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210 디딤고딕" panose="020B0600000101010101" charset="-127"/>
                  <a:ea typeface="210 디딤고딕" panose="020B0600000101010101" charset="-127"/>
                </a:rPr>
                <a:t>Back</a:t>
              </a:r>
              <a:endParaRPr lang="ko-KR" altLang="en-US" sz="28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3201836" y="2350489"/>
            <a:ext cx="2524883" cy="758071"/>
            <a:chOff x="1142998" y="1856339"/>
            <a:chExt cx="2882450" cy="107623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143000" y="1856339"/>
              <a:ext cx="2882448" cy="1076239"/>
            </a:xfrm>
            <a:prstGeom prst="roundRect">
              <a:avLst>
                <a:gd name="adj" fmla="val 44963"/>
              </a:avLst>
            </a:prstGeom>
            <a:solidFill>
              <a:srgbClr val="101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42998" y="2080644"/>
              <a:ext cx="2882450" cy="74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210 디딤고딕" panose="020B0600000101010101" charset="-127"/>
                  <a:ea typeface="210 디딤고딕" panose="020B0600000101010101" charset="-127"/>
                </a:rPr>
                <a:t>Database</a:t>
              </a:r>
              <a:endParaRPr lang="ko-KR" altLang="en-US" sz="2800" dirty="0">
                <a:solidFill>
                  <a:schemeClr val="bg1"/>
                </a:solidFill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18423" r="22420" b="21160"/>
          <a:stretch/>
        </p:blipFill>
        <p:spPr>
          <a:xfrm>
            <a:off x="6094796" y="3946461"/>
            <a:ext cx="4389143" cy="239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1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489</Words>
  <Application>Microsoft Office PowerPoint</Application>
  <PresentationFormat>사용자 지정</PresentationFormat>
  <Paragraphs>114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Calibri</vt:lpstr>
      <vt:lpstr>210 디딤고딕 Bold</vt:lpstr>
      <vt:lpstr>210 디딤고딕 Light</vt:lpstr>
      <vt:lpstr>210 디딤고딕</vt:lpstr>
      <vt:lpstr>맑은 고딕</vt:lpstr>
      <vt:lpstr>Gotham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마케팅 프로젝트 진행 상황 보고서 프리젠테이션</dc:title>
  <dc:creator>Administrator</dc:creator>
  <cp:lastModifiedBy>Windows 사용자</cp:lastModifiedBy>
  <cp:revision>110</cp:revision>
  <dcterms:created xsi:type="dcterms:W3CDTF">2006-08-16T00:00:00Z</dcterms:created>
  <dcterms:modified xsi:type="dcterms:W3CDTF">2024-05-30T08:46:19Z</dcterms:modified>
  <dc:identifier>DAGEg9jIUJU</dc:identifier>
</cp:coreProperties>
</file>